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9" r:id="rId2"/>
    <p:sldId id="260" r:id="rId3"/>
    <p:sldId id="266" r:id="rId4"/>
    <p:sldId id="261" r:id="rId5"/>
    <p:sldId id="271" r:id="rId6"/>
    <p:sldId id="267" r:id="rId7"/>
    <p:sldId id="273" r:id="rId8"/>
    <p:sldId id="269" r:id="rId9"/>
    <p:sldId id="270" r:id="rId10"/>
    <p:sldId id="272" r:id="rId11"/>
    <p:sldId id="262" r:id="rId12"/>
    <p:sldId id="26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3 общеобразовательных учреждения, в которых обучается 114 детей с ОВЗ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Легкая умственная отсталость</c:v>
                </c:pt>
                <c:pt idx="1">
                  <c:v>Соматические нарушения здровья</c:v>
                </c:pt>
                <c:pt idx="2">
                  <c:v>Нарушения опорно-двигательного аппарата</c:v>
                </c:pt>
                <c:pt idx="3">
                  <c:v>ЗПР</c:v>
                </c:pt>
                <c:pt idx="4">
                  <c:v>Нарушения зрения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53</c:v>
                </c:pt>
                <c:pt idx="1">
                  <c:v>15</c:v>
                </c:pt>
                <c:pt idx="2">
                  <c:v>12</c:v>
                </c:pt>
                <c:pt idx="3">
                  <c:v>10</c:v>
                </c:pt>
                <c:pt idx="4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123 ребёнка с ОВЗ посещают 7 дошкольных образовательных учреждений</c:v>
                </c:pt>
              </c:strCache>
            </c:strRef>
          </c:tx>
          <c:dLbls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ТНР</c:v>
                </c:pt>
                <c:pt idx="1">
                  <c:v>Соматические нарушения здровья</c:v>
                </c:pt>
                <c:pt idx="2">
                  <c:v>Умеренная умственная отсталость</c:v>
                </c:pt>
                <c:pt idx="3">
                  <c:v>Нарушения опорно-двигательного аппарата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90</c:v>
                </c:pt>
                <c:pt idx="1">
                  <c:v>5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&#1084;&#1091;&#1085;&#1080;&#1094;&#1080;&#1087;&#1072;&#1083;&#1100;&#1085;&#1072;&#1103;%20&#1084;&#1086;&#1076;&#1077;&#1083;&#1100;%20&#1088;&#1072;&#1079;&#1074;&#1080;&#1090;&#1080;&#1103;%20&#1080;&#1085;&#1082;&#1083;&#1102;&#1079;&#1080;&#1074;&#1085;&#1086;&#1075;&#1086;%20&#1086;&#1073;&#1088;&#1072;&#1079;&#1086;&#1074;&#1072;&#1085;&#1080;&#1103;.doc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модель развития инклюзивного образования в г. Бородино</a:t>
            </a:r>
            <a:endParaRPr lang="ru-RU" sz="5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69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05152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система образования </a:t>
            </a: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Бородино включает в себя: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dirty="0"/>
              <a:t/>
            </a:r>
            <a:br>
              <a:rPr lang="ru-RU" dirty="0"/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образования г. Бородино 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в себя:</a:t>
            </a:r>
            <a:endParaRPr lang="ru-RU" sz="3600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0544137"/>
              </p:ext>
            </p:extLst>
          </p:nvPr>
        </p:nvGraphicFramePr>
        <p:xfrm>
          <a:off x="0" y="1268760"/>
          <a:ext cx="914400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0393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45719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система образования </a:t>
            </a: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Бородино включает в себя: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dirty="0"/>
              <a:t/>
            </a:r>
            <a:br>
              <a:rPr lang="ru-RU" dirty="0"/>
            </a:br>
            <a:endParaRPr lang="ru-RU" sz="3600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8384766"/>
              </p:ext>
            </p:extLst>
          </p:nvPr>
        </p:nvGraphicFramePr>
        <p:xfrm>
          <a:off x="179512" y="404664"/>
          <a:ext cx="8785225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1190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800" dirty="0" smtClean="0"/>
              <a:t>Обучение детей с ОВЗ в образовательных учреждениях осуществляется: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995632"/>
              </p:ext>
            </p:extLst>
          </p:nvPr>
        </p:nvGraphicFramePr>
        <p:xfrm>
          <a:off x="107950" y="1341438"/>
          <a:ext cx="8928100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4050"/>
                <a:gridCol w="446405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Адаптированные программы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Модели</a:t>
                      </a:r>
                      <a:r>
                        <a:rPr lang="ru-RU" sz="2000" baseline="0" dirty="0" smtClean="0"/>
                        <a:t> интеграции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/>
                        <a:t>Для детей с нарушениями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соматического</a:t>
                      </a:r>
                      <a:r>
                        <a:rPr lang="ru-RU" sz="2000" baseline="0" dirty="0" smtClean="0"/>
                        <a:t> здоровья </a:t>
                      </a:r>
                    </a:p>
                    <a:p>
                      <a:pPr algn="l"/>
                      <a:r>
                        <a:rPr lang="ru-RU" sz="2000" baseline="0" dirty="0" smtClean="0"/>
                        <a:t>Для детей с нарушением опорно-двигательного аппарата</a:t>
                      </a:r>
                    </a:p>
                    <a:p>
                      <a:pPr algn="l"/>
                      <a:r>
                        <a:rPr lang="ru-RU" sz="2000" baseline="0" dirty="0" smtClean="0"/>
                        <a:t>Для детей с нарушением зрения </a:t>
                      </a:r>
                    </a:p>
                    <a:p>
                      <a:pPr algn="l"/>
                      <a:r>
                        <a:rPr lang="ru-RU" sz="2000" baseline="0" dirty="0" smtClean="0"/>
                        <a:t>Для детей с задержкой психического развития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Полная</a:t>
                      </a:r>
                    </a:p>
                    <a:p>
                      <a:pPr algn="ctr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Частичная</a:t>
                      </a:r>
                    </a:p>
                    <a:p>
                      <a:pPr algn="ctr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Комбинированная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/>
                        <a:t>Для</a:t>
                      </a:r>
                      <a:r>
                        <a:rPr lang="ru-RU" sz="2000" baseline="0" dirty="0" smtClean="0"/>
                        <a:t> детей с лёгкой умственной отсталостью</a:t>
                      </a:r>
                    </a:p>
                    <a:p>
                      <a:pPr algn="l"/>
                      <a:r>
                        <a:rPr lang="ru-RU" sz="2000" baseline="0" dirty="0" smtClean="0"/>
                        <a:t>Для детей с умеренной умственной отсталостью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Специальный класс + временная интеграция</a:t>
                      </a:r>
                    </a:p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класса-комплекта + временная интеграция</a:t>
                      </a:r>
                    </a:p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Индивидуальное обучение на </a:t>
                      </a:r>
                      <a:r>
                        <a:rPr lang="ru-RU" sz="1800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дому </a:t>
                      </a:r>
                      <a:r>
                        <a:rPr lang="ru-RU" sz="1800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Комбинированные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группы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/>
                        <a:t>Для детей с тяжёлыми нарушениями речи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Компенсирующие группы + временная интеграция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008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84784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8784976" cy="6264696"/>
          </a:xfrm>
        </p:spPr>
        <p:txBody>
          <a:bodyPr/>
          <a:lstStyle/>
          <a:p>
            <a:pPr marL="0" indent="0" algn="just">
              <a:buNone/>
            </a:pPr>
            <a:endParaRPr lang="ru-RU" sz="2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9512" y="1700808"/>
            <a:ext cx="2520280" cy="136815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Обучение по АОП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2699792" y="2384884"/>
            <a:ext cx="64807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3347864" y="1723688"/>
            <a:ext cx="2520280" cy="136815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Дополнительное образование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5868144" y="2384884"/>
            <a:ext cx="64807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кругленный прямоугольник 10"/>
          <p:cNvSpPr/>
          <p:nvPr/>
        </p:nvSpPr>
        <p:spPr>
          <a:xfrm>
            <a:off x="6499448" y="1723688"/>
            <a:ext cx="2520280" cy="136815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Профессиональная ориентация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71600" y="3669784"/>
            <a:ext cx="2376264" cy="115212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Образовательные организации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671900" y="3717032"/>
            <a:ext cx="2196244" cy="115212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Учреждения культуры и спорта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192180" y="3717032"/>
            <a:ext cx="2376264" cy="115212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Центр технического творчества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2483768" y="3091840"/>
            <a:ext cx="1080120" cy="57794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endCxn id="13" idx="0"/>
          </p:cNvCxnSpPr>
          <p:nvPr/>
        </p:nvCxnSpPr>
        <p:spPr>
          <a:xfrm>
            <a:off x="4770022" y="3091840"/>
            <a:ext cx="0" cy="62519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5796136" y="3068960"/>
            <a:ext cx="1368152" cy="6008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193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91264" cy="126876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200" dirty="0" smtClean="0"/>
              <a:t>Архитектурная доступность образовательных учреждений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9492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900" dirty="0" smtClean="0">
              <a:solidFill>
                <a:schemeClr val="tx1"/>
              </a:solidFill>
              <a:latin typeface="+mn-lt"/>
            </a:endParaRPr>
          </a:p>
          <a:p>
            <a:pPr marL="0" indent="0" algn="ctr">
              <a:buNone/>
            </a:pPr>
            <a:endParaRPr lang="ru-RU" sz="2800" b="1" dirty="0" smtClean="0">
              <a:solidFill>
                <a:schemeClr val="tx1"/>
              </a:solidFill>
              <a:latin typeface="+mn-lt"/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1"/>
                </a:solidFill>
                <a:latin typeface="+mn-lt"/>
              </a:rPr>
              <a:t>Дорожная карта «Повышение </a:t>
            </a:r>
            <a:r>
              <a:rPr lang="ru-RU" b="1" dirty="0">
                <a:solidFill>
                  <a:schemeClr val="tx1"/>
                </a:solidFill>
                <a:latin typeface="+mn-lt"/>
              </a:rPr>
              <a:t>показателей доступности для инвалидов и маломобильных групп населения объектов и услуг на территории города Бородино (2015-2020 годы)»</a:t>
            </a:r>
            <a:endParaRPr lang="ru-RU" b="1" dirty="0" smtClean="0">
              <a:solidFill>
                <a:schemeClr val="tx1"/>
              </a:solidFill>
              <a:latin typeface="+mn-lt"/>
            </a:endParaRPr>
          </a:p>
          <a:p>
            <a:pPr marL="0" indent="0" algn="ctr">
              <a:buNone/>
            </a:pPr>
            <a:endParaRPr lang="ru-RU" b="1" dirty="0">
              <a:solidFill>
                <a:schemeClr val="tx1"/>
              </a:solidFill>
              <a:latin typeface="+mn-lt"/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1"/>
                </a:solidFill>
                <a:latin typeface="+mn-lt"/>
              </a:rPr>
              <a:t>Паспорта доступности – 100 % учреждений</a:t>
            </a:r>
          </a:p>
          <a:p>
            <a:pPr marL="0" indent="0" algn="ctr">
              <a:buNone/>
            </a:pPr>
            <a:endParaRPr lang="ru-RU" dirty="0" smtClean="0">
              <a:solidFill>
                <a:schemeClr val="tx1"/>
              </a:solidFill>
              <a:latin typeface="+mn-lt"/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1"/>
                </a:solidFill>
                <a:latin typeface="+mn-lt"/>
              </a:rPr>
              <a:t>Участие в программе «Доступная среда»: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1"/>
                </a:solidFill>
                <a:latin typeface="+mn-lt"/>
              </a:rPr>
              <a:t>В 2016 году МБОУ СОШ № 2 стала победителем.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1"/>
                </a:solidFill>
                <a:latin typeface="+mn-lt"/>
              </a:rPr>
              <a:t>В 2019 г. участвует МБ УДО «Центр технического творчества»</a:t>
            </a:r>
            <a:r>
              <a:rPr lang="ru-RU" sz="2000" b="1" dirty="0" smtClean="0">
                <a:solidFill>
                  <a:schemeClr val="tx1"/>
                </a:solidFill>
                <a:latin typeface="+mn-lt"/>
              </a:rPr>
              <a:t> 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4624576" y="3114876"/>
            <a:ext cx="0" cy="648072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624576" y="4005064"/>
            <a:ext cx="0" cy="648072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507288" cy="4571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552728"/>
          </a:xfrm>
        </p:spPr>
        <p:txBody>
          <a:bodyPr/>
          <a:lstStyle/>
          <a:p>
            <a:pPr marL="0" indent="0" algn="ctr"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43608" y="1240788"/>
            <a:ext cx="3096344" cy="377238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Соглашение по вопросам реабилитации или </a:t>
            </a:r>
            <a:r>
              <a:rPr lang="ru-RU" sz="2000" b="1" dirty="0" err="1" smtClean="0">
                <a:solidFill>
                  <a:schemeClr val="tx1"/>
                </a:solidFill>
              </a:rPr>
              <a:t>абилитации</a:t>
            </a:r>
            <a:r>
              <a:rPr lang="ru-RU" sz="2000" b="1" dirty="0" smtClean="0">
                <a:solidFill>
                  <a:schemeClr val="tx1"/>
                </a:solidFill>
              </a:rPr>
              <a:t> детей-инвалидов, диагностики и психолого-педагогического, медико-социального сопровождения детей с ОВЗ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275664" y="844744"/>
            <a:ext cx="3312368" cy="79208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ПМПК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101912" y="2214776"/>
            <a:ext cx="3456384" cy="144016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Управление социальной защиты населения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275664" y="4365104"/>
            <a:ext cx="3312368" cy="129614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КГБУЗ «Бородинская городская больница»</a:t>
            </a:r>
            <a:endParaRPr lang="ru-RU" sz="2000" b="1" dirty="0">
              <a:solidFill>
                <a:schemeClr val="tx1"/>
              </a:solidFill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6830104" y="3645024"/>
            <a:ext cx="0" cy="7200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Левая фигурная скобка 17"/>
          <p:cNvSpPr/>
          <p:nvPr/>
        </p:nvSpPr>
        <p:spPr>
          <a:xfrm>
            <a:off x="4139952" y="1240788"/>
            <a:ext cx="720080" cy="4204436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6830104" y="1636832"/>
            <a:ext cx="0" cy="5779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84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435280" cy="908720"/>
          </a:xfrm>
        </p:spPr>
        <p:txBody>
          <a:bodyPr/>
          <a:lstStyle/>
          <a:p>
            <a:r>
              <a:rPr lang="ru-RU" sz="3600" dirty="0" smtClean="0"/>
              <a:t>Развитие системы ранней помощи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052736"/>
            <a:ext cx="8784976" cy="5073427"/>
          </a:xfrm>
        </p:spPr>
        <p:txBody>
          <a:bodyPr/>
          <a:lstStyle/>
          <a:p>
            <a:pPr marL="0" indent="0">
              <a:buNone/>
            </a:pPr>
            <a:endParaRPr lang="ru-RU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26" name="Picture 2" descr="D:\ПМПК\модель инклюзивного образования\image (0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1"/>
            <a:ext cx="5224636" cy="594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32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435280" cy="908720"/>
          </a:xfrm>
        </p:spPr>
        <p:txBody>
          <a:bodyPr/>
          <a:lstStyle/>
          <a:p>
            <a:r>
              <a:rPr lang="ru-RU" sz="3600" dirty="0" smtClean="0"/>
              <a:t>Развитие системы ранней помощи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544616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tx1"/>
                </a:solidFill>
                <a:latin typeface="+mn-lt"/>
              </a:rPr>
              <a:t>7 дошкольных образовательных учреждений</a:t>
            </a:r>
            <a:endParaRPr lang="ru-RU" b="1" dirty="0">
              <a:solidFill>
                <a:schemeClr val="tx1"/>
              </a:solidFill>
              <a:latin typeface="+mn-lt"/>
            </a:endParaRPr>
          </a:p>
          <a:p>
            <a:pPr marL="0" indent="0" algn="ctr">
              <a:buNone/>
            </a:pPr>
            <a:endParaRPr lang="ru-RU" dirty="0" smtClean="0">
              <a:solidFill>
                <a:schemeClr val="tx1"/>
              </a:solidFill>
              <a:latin typeface="+mn-lt"/>
            </a:endParaRPr>
          </a:p>
          <a:p>
            <a:pPr marL="0" indent="0" algn="ctr">
              <a:buNone/>
            </a:pPr>
            <a:endParaRPr lang="ru-RU" dirty="0">
              <a:solidFill>
                <a:schemeClr val="tx1"/>
              </a:solidFill>
              <a:latin typeface="+mn-lt"/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1"/>
                </a:solidFill>
                <a:latin typeface="+mn-lt"/>
              </a:rPr>
              <a:t>Формирование учёта данных о детях в возрасте от 2 мес. до 6, 5 лет, проживающих на закреплённых за образовательной организацией конкретных территориях</a:t>
            </a:r>
          </a:p>
          <a:p>
            <a:pPr marL="0" indent="0" algn="ctr">
              <a:buNone/>
            </a:pPr>
            <a:endParaRPr lang="ru-RU" b="1" dirty="0">
              <a:solidFill>
                <a:schemeClr val="tx1"/>
              </a:solidFill>
              <a:latin typeface="+mn-lt"/>
            </a:endParaRPr>
          </a:p>
          <a:p>
            <a:pPr marL="0" indent="0" algn="ctr">
              <a:buNone/>
            </a:pPr>
            <a:endParaRPr lang="ru-RU" b="1" dirty="0" smtClean="0">
              <a:solidFill>
                <a:schemeClr val="tx1"/>
              </a:solidFill>
              <a:latin typeface="+mn-lt"/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1"/>
                </a:solidFill>
                <a:latin typeface="+mn-lt"/>
              </a:rPr>
              <a:t>Информирование родителей о 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1"/>
                </a:solidFill>
                <a:latin typeface="+mn-lt"/>
              </a:rPr>
              <a:t>возможности консультирования</a:t>
            </a:r>
            <a:endParaRPr lang="ru-RU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499992" y="1484784"/>
            <a:ext cx="432048" cy="936104"/>
          </a:xfrm>
          <a:prstGeom prst="down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4444360" y="3933056"/>
            <a:ext cx="432048" cy="93610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62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6" cy="1196752"/>
          </a:xfrm>
        </p:spPr>
        <p:txBody>
          <a:bodyPr/>
          <a:lstStyle/>
          <a:p>
            <a:r>
              <a:rPr lang="ru-RU" sz="3600" dirty="0" smtClean="0"/>
              <a:t>Характеристика педагогических кадров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3515878"/>
              </p:ext>
            </p:extLst>
          </p:nvPr>
        </p:nvGraphicFramePr>
        <p:xfrm>
          <a:off x="107504" y="1484784"/>
          <a:ext cx="9036496" cy="4968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6496"/>
              </a:tblGrid>
              <a:tr h="103887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+mn-lt"/>
                        </a:rPr>
                        <a:t>Количество педагогов,</a:t>
                      </a:r>
                      <a:r>
                        <a:rPr lang="ru-RU" sz="2000" baseline="0" dirty="0" smtClean="0"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ru-RU" sz="2000" baseline="0" dirty="0" smtClean="0">
                          <a:latin typeface="+mn-lt"/>
                        </a:rPr>
                        <a:t>работающих с детьми с ОВЗ</a:t>
                      </a:r>
                      <a:endParaRPr lang="ru-RU" sz="2000" dirty="0">
                        <a:latin typeface="+mn-lt"/>
                      </a:endParaRPr>
                    </a:p>
                  </a:txBody>
                  <a:tcPr/>
                </a:tc>
              </a:tr>
              <a:tr h="392967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+mn-lt"/>
                        </a:rPr>
                        <a:t>98,</a:t>
                      </a:r>
                      <a:r>
                        <a:rPr lang="ru-RU" sz="2400" baseline="0" dirty="0" smtClean="0">
                          <a:latin typeface="+mn-lt"/>
                        </a:rPr>
                        <a:t> из них:</a:t>
                      </a:r>
                    </a:p>
                    <a:p>
                      <a:pPr algn="ctr"/>
                      <a:r>
                        <a:rPr lang="ru-RU" sz="2400" baseline="0" dirty="0" smtClean="0">
                          <a:latin typeface="+mn-lt"/>
                        </a:rPr>
                        <a:t>Учителя- 62</a:t>
                      </a:r>
                    </a:p>
                    <a:p>
                      <a:pPr algn="ctr"/>
                      <a:r>
                        <a:rPr lang="ru-RU" sz="2400" baseline="0" dirty="0" smtClean="0">
                          <a:latin typeface="+mn-lt"/>
                        </a:rPr>
                        <a:t>Логопеды-10</a:t>
                      </a:r>
                    </a:p>
                    <a:p>
                      <a:pPr algn="ctr"/>
                      <a:r>
                        <a:rPr lang="ru-RU" sz="2400" baseline="0" dirty="0" smtClean="0">
                          <a:latin typeface="+mn-lt"/>
                        </a:rPr>
                        <a:t>Дефектологи-3</a:t>
                      </a:r>
                    </a:p>
                    <a:p>
                      <a:pPr algn="ctr"/>
                      <a:r>
                        <a:rPr lang="ru-RU" sz="2400" baseline="0" dirty="0" smtClean="0">
                          <a:latin typeface="+mn-lt"/>
                        </a:rPr>
                        <a:t>Педагоги-психологи-9</a:t>
                      </a:r>
                    </a:p>
                    <a:p>
                      <a:pPr algn="ctr"/>
                      <a:r>
                        <a:rPr lang="ru-RU" sz="2400" baseline="0" dirty="0" smtClean="0">
                          <a:latin typeface="+mn-lt"/>
                        </a:rPr>
                        <a:t>Музыкальные руководители- 7</a:t>
                      </a:r>
                    </a:p>
                    <a:p>
                      <a:pPr algn="ctr"/>
                      <a:r>
                        <a:rPr lang="ru-RU" sz="2400" baseline="0" dirty="0" smtClean="0">
                          <a:latin typeface="+mn-lt"/>
                        </a:rPr>
                        <a:t>Инструкторы по физ.культуре-7</a:t>
                      </a:r>
                      <a:endParaRPr lang="ru-RU" sz="2400" dirty="0" smtClean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951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80920" cy="792088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4000" dirty="0" smtClean="0"/>
              <a:t>Актуальные проблемы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16624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в каждой ОО архитектурной доступности для обучения детей с разными особенностями здоровья;</a:t>
            </a:r>
          </a:p>
          <a:p>
            <a:pPr algn="just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признаков психологической неготовности общества, педагогических работников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принятию детей с ОВЗ и детей-инвалидов;</a:t>
            </a:r>
          </a:p>
          <a:p>
            <a:pPr algn="just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 компетентных педагогических работников, способных сопровождать образовательный процесс в условиях инклюзивного образования;</a:t>
            </a:r>
          </a:p>
          <a:p>
            <a:pPr algn="just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на территории г. Бородино средних профессиональных образовательных организаций.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22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 модели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dirty="0"/>
              <a:t/>
            </a:r>
            <a:br>
              <a:rPr lang="ru-RU" dirty="0"/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496944" cy="633670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file"/>
              </a:rPr>
              <a:t>Муниципальная модель развития инклюзивного образования в г. Бородино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66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3082</TotalTime>
  <Words>346</Words>
  <Application>Microsoft Office PowerPoint</Application>
  <PresentationFormat>Экран (4:3)</PresentationFormat>
  <Paragraphs>73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Исполнительная</vt:lpstr>
      <vt:lpstr>    </vt:lpstr>
      <vt:lpstr>  В настоящее время система образования  г. Бородино включает в себя:   Система образования г. Бородино  включает в себя:</vt:lpstr>
      <vt:lpstr>  В настоящее время система образования  г. Бородино включает в себя:   </vt:lpstr>
      <vt:lpstr>Обучение детей с ОВЗ в образовательных учреждениях осуществляется:</vt:lpstr>
      <vt:lpstr>Презентация PowerPoint</vt:lpstr>
      <vt:lpstr>Архитектурная доступность образовательных учреждений</vt:lpstr>
      <vt:lpstr>Презентация PowerPoint</vt:lpstr>
      <vt:lpstr>Развитие системы ранней помощи</vt:lpstr>
      <vt:lpstr>Развитие системы ранней помощи</vt:lpstr>
      <vt:lpstr>Характеристика педагогических кадров</vt:lpstr>
      <vt:lpstr> Актуальные проблемы</vt:lpstr>
      <vt:lpstr>   Целевой компонент модели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sib-comp</dc:creator>
  <cp:lastModifiedBy>sib-comp</cp:lastModifiedBy>
  <cp:revision>113</cp:revision>
  <cp:lastPrinted>2019-11-20T06:22:20Z</cp:lastPrinted>
  <dcterms:created xsi:type="dcterms:W3CDTF">2019-10-23T03:21:48Z</dcterms:created>
  <dcterms:modified xsi:type="dcterms:W3CDTF">2019-11-28T07:07:08Z</dcterms:modified>
</cp:coreProperties>
</file>